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300" r:id="rId3"/>
    <p:sldId id="302" r:id="rId4"/>
    <p:sldId id="262" r:id="rId5"/>
    <p:sldId id="299" r:id="rId6"/>
    <p:sldId id="293" r:id="rId7"/>
    <p:sldId id="304" r:id="rId8"/>
    <p:sldId id="313" r:id="rId9"/>
    <p:sldId id="326" r:id="rId10"/>
    <p:sldId id="327" r:id="rId11"/>
    <p:sldId id="318" r:id="rId12"/>
    <p:sldId id="320" r:id="rId13"/>
    <p:sldId id="321" r:id="rId14"/>
    <p:sldId id="314" r:id="rId15"/>
    <p:sldId id="322" r:id="rId16"/>
    <p:sldId id="323" r:id="rId17"/>
    <p:sldId id="325" r:id="rId18"/>
    <p:sldId id="324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B2AB2-276F-422B-9F72-57A32B39A66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FCEC-3E42-442A-96D2-EC03F2B1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377246045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6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377246045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377246045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377246045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2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5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5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2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4A04-BA62-40E1-9200-118D37990E8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431B-3D92-4050-B703-B015B3C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eg"/><Relationship Id="rId3" Type="http://schemas.openxmlformats.org/officeDocument/2006/relationships/image" Target="../media/image16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705-022-05363-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526120"/>
            <a:ext cx="7300608" cy="137305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31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altLang="ja-JP" sz="32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/>
            </a:r>
            <a:br>
              <a:rPr lang="en-US" altLang="ja-JP" sz="32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lang="en-US" altLang="ja-JP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CURRENT </a:t>
            </a:r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SITUATION </a:t>
            </a:r>
            <a:r>
              <a:rPr lang="en-US" altLang="ja-JP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AND CONTROL</a:t>
            </a:r>
            <a:endParaRPr kumimoji="1" lang="ja-JP" alt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r="-1428" b="11486"/>
          <a:stretch/>
        </p:blipFill>
        <p:spPr>
          <a:xfrm>
            <a:off x="689247" y="4630712"/>
            <a:ext cx="2437856" cy="1417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8" r="22873"/>
          <a:stretch/>
        </p:blipFill>
        <p:spPr>
          <a:xfrm>
            <a:off x="3857803" y="4630711"/>
            <a:ext cx="2087877" cy="1417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80" y="4641959"/>
            <a:ext cx="2112859" cy="140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608" y="716975"/>
            <a:ext cx="1488631" cy="3001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371" y="3718591"/>
            <a:ext cx="424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PhD. DVM. DAO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Tung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NIVR Vietnam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122" y="1020600"/>
            <a:ext cx="66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AFRICAN SWINE FEVER IN VIETNAM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90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513220" cy="6792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21" r="14321"/>
          <a:stretch>
            <a:fillRect/>
          </a:stretch>
        </p:blipFill>
        <p:spPr>
          <a:xfrm>
            <a:off x="5360776" y="1362890"/>
            <a:ext cx="3569422" cy="37579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212" y="1136468"/>
            <a:ext cx="4643849" cy="5133703"/>
          </a:xfrm>
        </p:spPr>
        <p:txBody>
          <a:bodyPr>
            <a:noAutofit/>
          </a:bodyPr>
          <a:lstStyle/>
          <a:p>
            <a:pPr marL="11135" algn="just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chemeClr val="tx2"/>
              </a:buClr>
              <a:buSzPct val="100000"/>
              <a:tabLst>
                <a:tab pos="290884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One company has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research results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 trial AFS vaccine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that are recognized as meeting standards at the laboratory scale</a:t>
            </a:r>
          </a:p>
          <a:p>
            <a:pPr marL="354002" indent="-342867" algn="just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NAVET-ASFVAC</a:t>
            </a:r>
          </a:p>
          <a:p>
            <a:pPr marL="354002" indent="-342867"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Vaccine company: </a:t>
            </a:r>
            <a:r>
              <a:rPr lang="vi-VN" sz="2200" dirty="0">
                <a:cs typeface="Arial" panose="020B0604020202020204" pitchFamily="34" charset="0"/>
              </a:rPr>
              <a:t>National Veterinary Joint Stock Company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(NAVETCO)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0573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513220" cy="6792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212" y="1136468"/>
            <a:ext cx="8165817" cy="5133703"/>
          </a:xfrm>
        </p:spPr>
        <p:txBody>
          <a:bodyPr>
            <a:noAutofit/>
          </a:bodyPr>
          <a:lstStyle/>
          <a:p>
            <a:pPr marL="11135" algn="just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chemeClr val="tx2"/>
              </a:buClr>
              <a:buSzPct val="100000"/>
              <a:tabLst>
                <a:tab pos="290884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NAVET-ASFVAC</a:t>
            </a:r>
          </a:p>
          <a:p>
            <a:pPr marL="354002" indent="-342867" algn="just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batches of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vaccines passed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quality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in accordance with regulations for:</a:t>
            </a:r>
          </a:p>
          <a:p>
            <a:pPr marL="754085" lvl="1" indent="-28575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terility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4085" lvl="1" indent="-28575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afety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4085" lvl="1" indent="-28575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ffectiveness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by challenge)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35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tabLst>
                <a:tab pos="290884" algn="l"/>
              </a:tabLst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(by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Central Veterinary Drug Testing Center I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4002" indent="-342867" algn="just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Currently in testing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at the field scale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1441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5753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strategies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9794"/>
            <a:ext cx="7886700" cy="4258492"/>
          </a:xfrm>
        </p:spPr>
        <p:txBody>
          <a:bodyPr>
            <a:noAutofit/>
          </a:bodyPr>
          <a:lstStyle/>
          <a:p>
            <a:pPr marL="354002" indent="-342867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on information and communication activities on AFS prevention and control, enhancing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biosecurity.</a:t>
            </a:r>
          </a:p>
          <a:p>
            <a:pPr marL="354002" indent="-342867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monitoring, early detection, timely warning and thorough handling of newly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outbreaks.</a:t>
            </a:r>
          </a:p>
          <a:p>
            <a:pPr marL="354002" indent="-342867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Establishing the safe value chains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free animal disease areas.</a:t>
            </a:r>
          </a:p>
          <a:p>
            <a:pPr marL="354002" indent="-342867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and closely supervise the gathering and trading of pigs and pig products; strictly handle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illegal cases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of transporting, trading, importing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unknown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93113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5753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strategies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7097"/>
            <a:ext cx="7886700" cy="5081452"/>
          </a:xfrm>
        </p:spPr>
        <p:txBody>
          <a:bodyPr>
            <a:noAutofit/>
          </a:bodyPr>
          <a:lstStyle/>
          <a:p>
            <a:pPr marL="354002" indent="-342867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Continuing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to review and re-evaluate the quality of vaccine batches used in localities; conduct in-depth testing and analysis (sick pig samples, post-vaccination pigs, vaccine samples, etc.) to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find out the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exact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causes.</a:t>
            </a:r>
          </a:p>
          <a:p>
            <a:pPr marL="354002" indent="-342867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organize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intensive research on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epidemiological, viral characterization and production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vaccines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against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ASF.</a:t>
            </a:r>
          </a:p>
          <a:p>
            <a:pPr marL="354002" indent="-342867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collaborate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with international organizations and countries in sharing and supporting Vietnam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prevent &amp; control ASF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02" indent="-342867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267145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13" y="112277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NIVR VIETNAM &amp; RDA KOREA (NIAS) COLLABORATION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" y="3246121"/>
            <a:ext cx="3436801" cy="2674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5" y="3247343"/>
            <a:ext cx="3564527" cy="26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03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bject 3"/>
          <p:cNvSpPr>
            <a:spLocks noGrp="1"/>
          </p:cNvSpPr>
          <p:nvPr>
            <p:ph sz="half" idx="2"/>
          </p:nvPr>
        </p:nvSpPr>
        <p:spPr>
          <a:xfrm>
            <a:off x="249382" y="898706"/>
            <a:ext cx="6343369" cy="3074389"/>
          </a:xfrm>
        </p:spPr>
        <p:txBody>
          <a:bodyPr>
            <a:noAutofit/>
          </a:bodyPr>
          <a:lstStyle/>
          <a:p>
            <a:pPr marL="354002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b="1" dirty="0" smtClean="0">
                <a:latin typeface="Arial" charset="0"/>
                <a:cs typeface="Arial" charset="0"/>
              </a:rPr>
              <a:t>Period: 2019- 2021</a:t>
            </a:r>
          </a:p>
          <a:p>
            <a:pPr marL="354002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b="1" dirty="0" smtClean="0">
                <a:latin typeface="Arial" charset="0"/>
                <a:cs typeface="Arial" charset="0"/>
              </a:rPr>
              <a:t>Objective:</a:t>
            </a:r>
          </a:p>
          <a:p>
            <a:pPr marL="354002" indent="-91440" algn="just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Host tissues &amp; transcriptomic data collection from in vivo AFSV infection for disease resistance in pigs</a:t>
            </a:r>
          </a:p>
          <a:p>
            <a:pPr marL="354002" indent="-91440" algn="just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Identification of gene expression profiling of AFSV after experiment infection in pigs</a:t>
            </a:r>
          </a:p>
          <a:p>
            <a:pPr marL="354002" indent="-91440" algn="just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Comparison of the genome sequencing data between commercial and African indigenous pigs</a:t>
            </a:r>
          </a:p>
          <a:p>
            <a:pPr marL="354002" lvl="1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  <a:defRPr/>
            </a:pPr>
            <a:r>
              <a:rPr lang="fr-FR" sz="2200" b="1" dirty="0" err="1">
                <a:latin typeface="Arial" charset="0"/>
                <a:cs typeface="Arial" charset="0"/>
              </a:rPr>
              <a:t>Work</a:t>
            </a:r>
            <a:r>
              <a:rPr lang="fr-FR" sz="2200" b="1" dirty="0">
                <a:latin typeface="Arial" charset="0"/>
                <a:cs typeface="Arial" charset="0"/>
              </a:rPr>
              <a:t> flow</a:t>
            </a:r>
          </a:p>
          <a:p>
            <a:pPr marL="612385" lvl="2" indent="0">
              <a:spcBef>
                <a:spcPts val="0"/>
              </a:spcBef>
              <a:buClr>
                <a:srgbClr val="EA1479"/>
              </a:buClr>
              <a:buSzPct val="75000"/>
              <a:buNone/>
              <a:tabLst>
                <a:tab pos="290884" algn="l"/>
              </a:tabLst>
            </a:pP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68" y="51007"/>
            <a:ext cx="7929155" cy="6095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spc="-4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spc="-4" dirty="0">
                <a:latin typeface="Arial" pitchFamily="34" charset="0"/>
                <a:cs typeface="Arial" pitchFamily="34" charset="0"/>
              </a:rPr>
            </a:br>
            <a:r>
              <a:rPr lang="en-US" sz="2400" b="1" spc="-4" dirty="0">
                <a:latin typeface="Arial" pitchFamily="34" charset="0"/>
                <a:cs typeface="Arial" pitchFamily="34" charset="0"/>
              </a:rPr>
              <a:t>       </a:t>
            </a:r>
            <a:br>
              <a:rPr lang="en-US" sz="2400" b="1" spc="-4" dirty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Gene expression profiling analysis of AFS virus after experiment infection in pigs in Vietnam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382" y="757648"/>
            <a:ext cx="1440000" cy="45719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689542" y="757648"/>
            <a:ext cx="7229681" cy="45719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/>
          </a:p>
        </p:txBody>
      </p:sp>
      <p:pic>
        <p:nvPicPr>
          <p:cNvPr id="8" name="Content Placeholder 3" descr="4162599_orig-300x2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81001" y="228601"/>
            <a:ext cx="609067" cy="3349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8529" y="3900975"/>
            <a:ext cx="6262645" cy="2134065"/>
            <a:chOff x="1257391" y="3613593"/>
            <a:chExt cx="6262645" cy="2105674"/>
          </a:xfrm>
        </p:grpSpPr>
        <p:sp>
          <p:nvSpPr>
            <p:cNvPr id="5" name="Oval 4"/>
            <p:cNvSpPr/>
            <p:nvPr/>
          </p:nvSpPr>
          <p:spPr>
            <a:xfrm>
              <a:off x="5548229" y="3613593"/>
              <a:ext cx="1971807" cy="19721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5621528" y="3684754"/>
              <a:ext cx="1840867" cy="1840671"/>
            </a:xfrm>
            <a:custGeom>
              <a:avLst/>
              <a:gdLst>
                <a:gd name="connsiteX0" fmla="*/ 0 w 1840867"/>
                <a:gd name="connsiteY0" fmla="*/ 920336 h 1840671"/>
                <a:gd name="connsiteX1" fmla="*/ 920434 w 1840867"/>
                <a:gd name="connsiteY1" fmla="*/ 0 h 1840671"/>
                <a:gd name="connsiteX2" fmla="*/ 1840868 w 1840867"/>
                <a:gd name="connsiteY2" fmla="*/ 920336 h 1840671"/>
                <a:gd name="connsiteX3" fmla="*/ 920434 w 1840867"/>
                <a:gd name="connsiteY3" fmla="*/ 1840672 h 1840671"/>
                <a:gd name="connsiteX4" fmla="*/ 0 w 1840867"/>
                <a:gd name="connsiteY4" fmla="*/ 920336 h 18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867" h="1840671">
                  <a:moveTo>
                    <a:pt x="0" y="920336"/>
                  </a:moveTo>
                  <a:cubicBezTo>
                    <a:pt x="0" y="412048"/>
                    <a:pt x="412092" y="0"/>
                    <a:pt x="920434" y="0"/>
                  </a:cubicBezTo>
                  <a:cubicBezTo>
                    <a:pt x="1428776" y="0"/>
                    <a:pt x="1840868" y="412048"/>
                    <a:pt x="1840868" y="920336"/>
                  </a:cubicBezTo>
                  <a:cubicBezTo>
                    <a:pt x="1840868" y="1428624"/>
                    <a:pt x="1428776" y="1840672"/>
                    <a:pt x="920434" y="1840672"/>
                  </a:cubicBezTo>
                  <a:cubicBezTo>
                    <a:pt x="412092" y="1840672"/>
                    <a:pt x="0" y="1428624"/>
                    <a:pt x="0" y="920336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134" tIns="276973" rIns="277135" bIns="27697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NIAS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Host genome data generation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Transcriptome data generation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Gene expression analysis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2700000">
              <a:off x="3486564" y="3655166"/>
              <a:ext cx="1967058" cy="1967058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518293" y="3684754"/>
              <a:ext cx="1840867" cy="1840671"/>
            </a:xfrm>
            <a:custGeom>
              <a:avLst/>
              <a:gdLst>
                <a:gd name="connsiteX0" fmla="*/ 0 w 1840867"/>
                <a:gd name="connsiteY0" fmla="*/ 920336 h 1840671"/>
                <a:gd name="connsiteX1" fmla="*/ 920434 w 1840867"/>
                <a:gd name="connsiteY1" fmla="*/ 0 h 1840671"/>
                <a:gd name="connsiteX2" fmla="*/ 1840868 w 1840867"/>
                <a:gd name="connsiteY2" fmla="*/ 920336 h 1840671"/>
                <a:gd name="connsiteX3" fmla="*/ 920434 w 1840867"/>
                <a:gd name="connsiteY3" fmla="*/ 1840672 h 1840671"/>
                <a:gd name="connsiteX4" fmla="*/ 0 w 1840867"/>
                <a:gd name="connsiteY4" fmla="*/ 920336 h 18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867" h="1840671">
                  <a:moveTo>
                    <a:pt x="0" y="920336"/>
                  </a:moveTo>
                  <a:cubicBezTo>
                    <a:pt x="0" y="412048"/>
                    <a:pt x="412092" y="0"/>
                    <a:pt x="920434" y="0"/>
                  </a:cubicBezTo>
                  <a:cubicBezTo>
                    <a:pt x="1428776" y="0"/>
                    <a:pt x="1840868" y="412048"/>
                    <a:pt x="1840868" y="920336"/>
                  </a:cubicBezTo>
                  <a:cubicBezTo>
                    <a:pt x="1840868" y="1428624"/>
                    <a:pt x="1428776" y="1840672"/>
                    <a:pt x="920434" y="1840672"/>
                  </a:cubicBezTo>
                  <a:cubicBezTo>
                    <a:pt x="412092" y="1840672"/>
                    <a:pt x="0" y="1428624"/>
                    <a:pt x="0" y="920336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3676672"/>
                <a:satOff val="-5114"/>
                <a:lumOff val="-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135" tIns="276973" rIns="277134" bIns="276972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NIVR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Challenge experiment.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Gene expression in host genome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Sampling of host tissue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2700000">
              <a:off x="1257391" y="3752209"/>
              <a:ext cx="1967058" cy="1967058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289121" y="3781797"/>
              <a:ext cx="1840867" cy="1840671"/>
            </a:xfrm>
            <a:custGeom>
              <a:avLst/>
              <a:gdLst>
                <a:gd name="connsiteX0" fmla="*/ 0 w 1840867"/>
                <a:gd name="connsiteY0" fmla="*/ 920336 h 1840671"/>
                <a:gd name="connsiteX1" fmla="*/ 920434 w 1840867"/>
                <a:gd name="connsiteY1" fmla="*/ 0 h 1840671"/>
                <a:gd name="connsiteX2" fmla="*/ 1840868 w 1840867"/>
                <a:gd name="connsiteY2" fmla="*/ 920336 h 1840671"/>
                <a:gd name="connsiteX3" fmla="*/ 920434 w 1840867"/>
                <a:gd name="connsiteY3" fmla="*/ 1840672 h 1840671"/>
                <a:gd name="connsiteX4" fmla="*/ 0 w 1840867"/>
                <a:gd name="connsiteY4" fmla="*/ 920336 h 18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867" h="1840671">
                  <a:moveTo>
                    <a:pt x="0" y="920336"/>
                  </a:moveTo>
                  <a:cubicBezTo>
                    <a:pt x="0" y="412048"/>
                    <a:pt x="412092" y="0"/>
                    <a:pt x="920434" y="0"/>
                  </a:cubicBezTo>
                  <a:cubicBezTo>
                    <a:pt x="1428776" y="0"/>
                    <a:pt x="1840868" y="412048"/>
                    <a:pt x="1840868" y="920336"/>
                  </a:cubicBezTo>
                  <a:cubicBezTo>
                    <a:pt x="1840868" y="1428624"/>
                    <a:pt x="1428776" y="1840672"/>
                    <a:pt x="920434" y="1840672"/>
                  </a:cubicBezTo>
                  <a:cubicBezTo>
                    <a:pt x="412092" y="1840672"/>
                    <a:pt x="0" y="1428624"/>
                    <a:pt x="0" y="920336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134" tIns="276973" rIns="277135" bIns="27697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ILRI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Provide Warthog pig samples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Clinical data generation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85" y="1164740"/>
            <a:ext cx="2259874" cy="169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8164" t="7479" r="22399" b="9066"/>
          <a:stretch/>
        </p:blipFill>
        <p:spPr>
          <a:xfrm>
            <a:off x="6881174" y="3032286"/>
            <a:ext cx="2180882" cy="147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t="11015" b="13821"/>
          <a:stretch/>
        </p:blipFill>
        <p:spPr>
          <a:xfrm>
            <a:off x="7461639" y="4679326"/>
            <a:ext cx="1457584" cy="186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81001" y="6089150"/>
            <a:ext cx="621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02" indent="-91440" algn="just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The results are being analyzed by NIAS to find </a:t>
            </a:r>
            <a:r>
              <a:rPr 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the disease </a:t>
            </a:r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resistance </a:t>
            </a:r>
            <a:r>
              <a:rPr 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genes</a:t>
            </a:r>
            <a:endParaRPr lang="en-US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7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843904"/>
            <a:ext cx="6399810" cy="28507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68" y="51007"/>
            <a:ext cx="7929155" cy="6095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spc="-4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spc="-4" dirty="0">
                <a:latin typeface="Arial" pitchFamily="34" charset="0"/>
                <a:cs typeface="Arial" pitchFamily="34" charset="0"/>
              </a:rPr>
            </a:br>
            <a:r>
              <a:rPr lang="en-US" sz="2400" b="1" spc="-4" dirty="0">
                <a:latin typeface="Arial" pitchFamily="34" charset="0"/>
                <a:cs typeface="Arial" pitchFamily="34" charset="0"/>
              </a:rPr>
              <a:t>       </a:t>
            </a:r>
            <a:br>
              <a:rPr lang="en-US" sz="2400" b="1" spc="-4" dirty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Analysis and monitoring of clinical 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epidemiological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features of African Swine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382" y="757648"/>
            <a:ext cx="1440000" cy="45719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689542" y="757648"/>
            <a:ext cx="7229681" cy="45719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/>
          </a:p>
        </p:txBody>
      </p:sp>
      <p:pic>
        <p:nvPicPr>
          <p:cNvPr id="8" name="Content Placeholder 3" descr="4162599_orig-300x22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81001" y="228601"/>
            <a:ext cx="609067" cy="334963"/>
          </a:xfrm>
          <a:prstGeom prst="rect">
            <a:avLst/>
          </a:prstGeom>
        </p:spPr>
      </p:pic>
      <p:sp>
        <p:nvSpPr>
          <p:cNvPr id="23" name="object 3"/>
          <p:cNvSpPr>
            <a:spLocks noGrp="1"/>
          </p:cNvSpPr>
          <p:nvPr>
            <p:ph sz="half" idx="2"/>
          </p:nvPr>
        </p:nvSpPr>
        <p:spPr>
          <a:xfrm>
            <a:off x="249382" y="900409"/>
            <a:ext cx="8385628" cy="2703692"/>
          </a:xfrm>
        </p:spPr>
        <p:txBody>
          <a:bodyPr>
            <a:noAutofit/>
          </a:bodyPr>
          <a:lstStyle/>
          <a:p>
            <a:pPr marL="354002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b="1" dirty="0" smtClean="0">
                <a:latin typeface="Arial" charset="0"/>
                <a:cs typeface="Arial" charset="0"/>
              </a:rPr>
              <a:t>Period: 2020- 2021</a:t>
            </a:r>
          </a:p>
          <a:p>
            <a:pPr marL="354002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b="1" dirty="0" smtClean="0">
                <a:latin typeface="Arial" charset="0"/>
                <a:cs typeface="Arial" charset="0"/>
              </a:rPr>
              <a:t>Objective:</a:t>
            </a:r>
          </a:p>
          <a:p>
            <a:pPr marL="354002" indent="-91440" algn="just" fontAlgn="base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US" sz="2200" i="1" dirty="0">
                <a:solidFill>
                  <a:srgbClr val="000000"/>
                </a:solidFill>
                <a:latin typeface="Arial" charset="0"/>
                <a:cs typeface="Arial" charset="0"/>
              </a:rPr>
              <a:t>identify the clinical signs and hematological characteristics of African swine fever (ASF) after experimental infection in pigs</a:t>
            </a:r>
          </a:p>
          <a:p>
            <a:pPr marL="354002" indent="-91440" algn="just" fontAlgn="base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US" sz="2200" i="1" dirty="0">
                <a:solidFill>
                  <a:srgbClr val="000000"/>
                </a:solidFill>
                <a:latin typeface="Arial" charset="0"/>
                <a:cs typeface="Arial" charset="0"/>
              </a:rPr>
              <a:t>analysis the ASF virus secretion routes after experimental ASF virus (ASFV) infection in pigs</a:t>
            </a:r>
          </a:p>
          <a:p>
            <a:pPr marL="354002" indent="-91440" algn="just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US" sz="2200" i="1" dirty="0">
                <a:solidFill>
                  <a:srgbClr val="000000"/>
                </a:solidFill>
                <a:latin typeface="Arial" charset="0"/>
                <a:cs typeface="Arial" charset="0"/>
              </a:rPr>
              <a:t>evaluate the possible risk factors for the transmission of ASFV around infected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farms</a:t>
            </a:r>
          </a:p>
          <a:p>
            <a:pPr marL="354002" lvl="1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  <a:defRPr/>
            </a:pPr>
            <a:r>
              <a:rPr lang="fr-FR" sz="2200" b="1" dirty="0" err="1">
                <a:latin typeface="Arial" charset="0"/>
                <a:cs typeface="Arial" charset="0"/>
              </a:rPr>
              <a:t>Work</a:t>
            </a:r>
            <a:r>
              <a:rPr lang="fr-FR" sz="2200" b="1" dirty="0">
                <a:latin typeface="Arial" charset="0"/>
                <a:cs typeface="Arial" charset="0"/>
              </a:rPr>
              <a:t> flow</a:t>
            </a:r>
          </a:p>
          <a:p>
            <a:pPr marL="612385" lvl="2" indent="0">
              <a:spcBef>
                <a:spcPts val="0"/>
              </a:spcBef>
              <a:buClr>
                <a:srgbClr val="EA1479"/>
              </a:buClr>
              <a:buSzPct val="75000"/>
              <a:buNone/>
              <a:tabLst>
                <a:tab pos="290884" algn="l"/>
              </a:tabLst>
            </a:pPr>
            <a:endParaRPr lang="en-US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25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bject 3"/>
          <p:cNvSpPr>
            <a:spLocks noGrp="1"/>
          </p:cNvSpPr>
          <p:nvPr>
            <p:ph sz="half" idx="2"/>
          </p:nvPr>
        </p:nvSpPr>
        <p:spPr>
          <a:xfrm>
            <a:off x="114761" y="903359"/>
            <a:ext cx="8568047" cy="428156"/>
          </a:xfrm>
        </p:spPr>
        <p:txBody>
          <a:bodyPr>
            <a:noAutofit/>
          </a:bodyPr>
          <a:lstStyle/>
          <a:p>
            <a:pPr marL="354002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b="1" dirty="0" smtClean="0">
                <a:latin typeface="Arial" charset="0"/>
                <a:cs typeface="Arial" charset="0"/>
              </a:rPr>
              <a:t>Experiment activities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6678" y="-33389"/>
            <a:ext cx="8420171" cy="6715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spc="-4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pc="-4" dirty="0">
                <a:latin typeface="Arial" pitchFamily="34" charset="0"/>
                <a:cs typeface="Arial" pitchFamily="34" charset="0"/>
              </a:rPr>
            </a:br>
            <a:r>
              <a:rPr lang="en-US" sz="2200" b="1" spc="-4" dirty="0">
                <a:latin typeface="Arial" pitchFamily="34" charset="0"/>
                <a:cs typeface="Arial" pitchFamily="34" charset="0"/>
              </a:rPr>
              <a:t>       </a:t>
            </a:r>
            <a:br>
              <a:rPr lang="en-US" sz="2200" b="1" spc="-4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Analysis and monitoring of clinical 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epidemiological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African Swine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(2020-2021 cont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>
                <a:latin typeface="Arial" pitchFamily="34" charset="0"/>
                <a:cs typeface="Arial" pitchFamily="34" charset="0"/>
              </a:rPr>
            </a:b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382" y="627022"/>
            <a:ext cx="1440000" cy="45719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689542" y="627022"/>
            <a:ext cx="7229681" cy="45719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/>
          </a:p>
        </p:txBody>
      </p:sp>
      <p:pic>
        <p:nvPicPr>
          <p:cNvPr id="8" name="Content Placeholder 3" descr="4162599_orig-300x2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14762" y="244398"/>
            <a:ext cx="609067" cy="334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3" y="5654489"/>
            <a:ext cx="4019327" cy="948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2" y="4611288"/>
            <a:ext cx="4008948" cy="978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41" y="4704660"/>
            <a:ext cx="3865845" cy="9498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810" r="14697" b="11868"/>
          <a:stretch/>
        </p:blipFill>
        <p:spPr>
          <a:xfrm>
            <a:off x="4471043" y="5798700"/>
            <a:ext cx="4601963" cy="945660"/>
          </a:xfrm>
          <a:prstGeom prst="rect">
            <a:avLst/>
          </a:prstGeom>
        </p:spPr>
      </p:pic>
      <p:sp>
        <p:nvSpPr>
          <p:cNvPr id="12" name="object 3"/>
          <p:cNvSpPr>
            <a:spLocks noGrp="1"/>
          </p:cNvSpPr>
          <p:nvPr>
            <p:ph sz="half" idx="2"/>
          </p:nvPr>
        </p:nvSpPr>
        <p:spPr>
          <a:xfrm>
            <a:off x="114761" y="4190011"/>
            <a:ext cx="8568047" cy="370033"/>
          </a:xfrm>
        </p:spPr>
        <p:txBody>
          <a:bodyPr>
            <a:noAutofit/>
          </a:bodyPr>
          <a:lstStyle/>
          <a:p>
            <a:pPr marL="354002" lvl="1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  <a:defRPr/>
            </a:pPr>
            <a:r>
              <a:rPr lang="fr-FR" sz="2200" b="1" dirty="0" smtClean="0">
                <a:latin typeface="Arial" charset="0"/>
                <a:cs typeface="Arial" charset="0"/>
              </a:rPr>
              <a:t>04 Publications</a:t>
            </a:r>
            <a:endParaRPr lang="fr-FR" sz="2200" b="1" dirty="0">
              <a:latin typeface="Arial" charset="0"/>
              <a:cs typeface="Arial" charset="0"/>
            </a:endParaRPr>
          </a:p>
          <a:p>
            <a:pPr marL="612385" lvl="2" indent="0">
              <a:spcBef>
                <a:spcPts val="0"/>
              </a:spcBef>
              <a:buClr>
                <a:srgbClr val="EA1479"/>
              </a:buClr>
              <a:buSzPct val="75000"/>
              <a:buNone/>
              <a:tabLst>
                <a:tab pos="290884" algn="l"/>
              </a:tabLst>
            </a:pP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2" y="1262434"/>
            <a:ext cx="2269060" cy="1701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4022" r="23756" b="18730"/>
          <a:stretch/>
        </p:blipFill>
        <p:spPr>
          <a:xfrm>
            <a:off x="7528425" y="858908"/>
            <a:ext cx="1116560" cy="1835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0805"/>
          <a:stretch/>
        </p:blipFill>
        <p:spPr>
          <a:xfrm>
            <a:off x="3251118" y="2820988"/>
            <a:ext cx="1629224" cy="1279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121"/>
          <a:stretch/>
        </p:blipFill>
        <p:spPr>
          <a:xfrm>
            <a:off x="7575971" y="2951355"/>
            <a:ext cx="1421297" cy="13851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6"/>
          <a:stretch/>
        </p:blipFill>
        <p:spPr>
          <a:xfrm>
            <a:off x="4962612" y="1475567"/>
            <a:ext cx="2490107" cy="1635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4"/>
          <a:stretch/>
        </p:blipFill>
        <p:spPr>
          <a:xfrm>
            <a:off x="5464150" y="3222658"/>
            <a:ext cx="1494972" cy="1413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53" y="867711"/>
            <a:ext cx="1209289" cy="16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2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bject 3"/>
          <p:cNvSpPr>
            <a:spLocks noGrp="1"/>
          </p:cNvSpPr>
          <p:nvPr>
            <p:ph sz="half" idx="2"/>
          </p:nvPr>
        </p:nvSpPr>
        <p:spPr>
          <a:xfrm>
            <a:off x="249382" y="1365160"/>
            <a:ext cx="5207989" cy="2020857"/>
          </a:xfrm>
        </p:spPr>
        <p:txBody>
          <a:bodyPr>
            <a:noAutofit/>
          </a:bodyPr>
          <a:lstStyle/>
          <a:p>
            <a:pPr marL="354002" algn="just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b="1" dirty="0" smtClean="0">
                <a:latin typeface="Arial" charset="0"/>
                <a:cs typeface="Arial" charset="0"/>
              </a:rPr>
              <a:t>Period: 2022- 2024</a:t>
            </a:r>
          </a:p>
          <a:p>
            <a:pPr marL="125402" indent="0" algn="just">
              <a:spcBef>
                <a:spcPts val="0"/>
              </a:spcBef>
              <a:buClr>
                <a:schemeClr val="tx2"/>
              </a:buClr>
              <a:buSzPct val="100000"/>
              <a:buNone/>
              <a:tabLst>
                <a:tab pos="290884" algn="l"/>
              </a:tabLst>
            </a:pPr>
            <a:endParaRPr lang="en-US" sz="2200" b="1" dirty="0" smtClean="0">
              <a:latin typeface="Arial" charset="0"/>
              <a:cs typeface="Arial" charset="0"/>
            </a:endParaRPr>
          </a:p>
          <a:p>
            <a:pPr marL="354002" algn="just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b="1" dirty="0" smtClean="0">
                <a:latin typeface="Arial" charset="0"/>
                <a:cs typeface="Arial" charset="0"/>
              </a:rPr>
              <a:t>Objective:</a:t>
            </a:r>
          </a:p>
          <a:p>
            <a:pPr marL="468302" indent="-342900" algn="just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200" dirty="0" smtClean="0">
                <a:latin typeface="Arial" charset="0"/>
                <a:cs typeface="Arial" charset="0"/>
              </a:rPr>
              <a:t>To establish the spread model of AFS virus infection</a:t>
            </a:r>
          </a:p>
          <a:p>
            <a:pPr marL="468302" indent="-342900" algn="just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</a:pPr>
            <a:r>
              <a:rPr lang="en-US" sz="2200" dirty="0" smtClean="0">
                <a:latin typeface="Arial" charset="0"/>
                <a:cs typeface="Arial" charset="0"/>
              </a:rPr>
              <a:t>To investigate the mutation of ASFV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68" y="51007"/>
            <a:ext cx="7709795" cy="88562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400" b="1" spc="-4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spc="-4" dirty="0">
                <a:latin typeface="Arial" pitchFamily="34" charset="0"/>
                <a:cs typeface="Arial" pitchFamily="34" charset="0"/>
              </a:rPr>
            </a:br>
            <a:r>
              <a:rPr lang="en-US" sz="2400" b="1" spc="-4" dirty="0">
                <a:latin typeface="Arial" pitchFamily="34" charset="0"/>
                <a:cs typeface="Arial" pitchFamily="34" charset="0"/>
              </a:rPr>
              <a:t>       </a:t>
            </a:r>
            <a:br>
              <a:rPr lang="en-US" sz="2400" b="1" spc="-4" dirty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monitoring of clinical and epidemiological features of African Swine fever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382" y="849089"/>
            <a:ext cx="1440000" cy="45719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689542" y="849089"/>
            <a:ext cx="6918881" cy="45719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/>
          </a:p>
        </p:txBody>
      </p:sp>
      <p:pic>
        <p:nvPicPr>
          <p:cNvPr id="8" name="Content Placeholder 3" descr="4162599_orig-300x2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81001" y="228601"/>
            <a:ext cx="609067" cy="334963"/>
          </a:xfrm>
          <a:prstGeom prst="rect">
            <a:avLst/>
          </a:prstGeom>
        </p:spPr>
      </p:pic>
      <p:sp>
        <p:nvSpPr>
          <p:cNvPr id="12" name="object 3"/>
          <p:cNvSpPr>
            <a:spLocks noGrp="1"/>
          </p:cNvSpPr>
          <p:nvPr/>
        </p:nvSpPr>
        <p:spPr>
          <a:xfrm>
            <a:off x="223256" y="3524734"/>
            <a:ext cx="8234008" cy="3035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02" lvl="1" algn="just"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  <a:defRPr/>
            </a:pPr>
            <a:r>
              <a:rPr lang="fr-FR" sz="2200" b="1" dirty="0" smtClean="0">
                <a:latin typeface="Arial" charset="0"/>
                <a:cs typeface="Arial" charset="0"/>
              </a:rPr>
              <a:t>Project </a:t>
            </a:r>
            <a:r>
              <a:rPr lang="fr-FR" sz="2200" b="1" dirty="0" err="1" smtClean="0">
                <a:latin typeface="Arial" charset="0"/>
                <a:cs typeface="Arial" charset="0"/>
              </a:rPr>
              <a:t>work</a:t>
            </a:r>
            <a:r>
              <a:rPr lang="fr-FR" sz="2200" b="1" dirty="0" smtClean="0">
                <a:latin typeface="Arial" charset="0"/>
                <a:cs typeface="Arial" charset="0"/>
              </a:rPr>
              <a:t>:</a:t>
            </a:r>
          </a:p>
          <a:p>
            <a:pPr marL="468302" indent="-342900" algn="just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  <a:defRPr/>
            </a:pPr>
            <a:r>
              <a:rPr lang="en-US" altLang="ko-KR" sz="2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Spread </a:t>
            </a:r>
            <a:r>
              <a:rPr lang="en-US" altLang="ko-KR" sz="22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virus in pens</a:t>
            </a:r>
            <a:r>
              <a:rPr lang="en-US" altLang="ko-KR" sz="2200" dirty="0">
                <a:latin typeface="Arial" charset="0"/>
                <a:cs typeface="Arial" charset="0"/>
              </a:rPr>
              <a:t>: Evaluate the spread of ASFV among pigs</a:t>
            </a:r>
          </a:p>
          <a:p>
            <a:pPr marL="468302" indent="-342900" algn="just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  <a:defRPr/>
            </a:pPr>
            <a:r>
              <a:rPr lang="en-US" altLang="ko-KR" sz="22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Dose dependent ASFV infection per oral</a:t>
            </a:r>
            <a:r>
              <a:rPr lang="en-US" altLang="ko-KR" sz="2200" dirty="0">
                <a:latin typeface="Arial" charset="0"/>
                <a:cs typeface="Arial" charset="0"/>
              </a:rPr>
              <a:t>: Evaluate the minimum threshold of ASFV infection by P.O. (feed intake)</a:t>
            </a:r>
          </a:p>
          <a:p>
            <a:pPr marL="468302" indent="-342900" algn="just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  <a:defRPr/>
            </a:pPr>
            <a:r>
              <a:rPr lang="en-US" altLang="ko-KR" sz="22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Evaluation of ASFV mutation across the Vietnam(2022-2024)</a:t>
            </a:r>
            <a:r>
              <a:rPr lang="en-US" altLang="ko-KR" sz="2200" dirty="0">
                <a:latin typeface="Arial" charset="0"/>
                <a:cs typeface="Arial" charset="0"/>
              </a:rPr>
              <a:t>: </a:t>
            </a:r>
            <a:r>
              <a:rPr lang="en-US" altLang="ko-KR" sz="2200" dirty="0" smtClean="0">
                <a:latin typeface="Arial" charset="0"/>
                <a:cs typeface="Arial" charset="0"/>
              </a:rPr>
              <a:t>To </a:t>
            </a:r>
            <a:r>
              <a:rPr lang="en-US" altLang="ko-KR" sz="2200" dirty="0">
                <a:latin typeface="Arial" charset="0"/>
                <a:cs typeface="Arial" charset="0"/>
              </a:rPr>
              <a:t>investigate the ASFV mutant strain in Vietnam</a:t>
            </a:r>
          </a:p>
          <a:p>
            <a:pPr marL="468302" indent="-342900" algn="just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tabLst>
                <a:tab pos="290884" algn="l"/>
              </a:tabLst>
              <a:defRPr/>
            </a:pPr>
            <a:r>
              <a:rPr lang="en-US" altLang="ko-KR" sz="22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ASFV transmission model among farms (2022-2024) in Vietnam:</a:t>
            </a:r>
            <a:r>
              <a:rPr lang="en-US" altLang="ko-KR" sz="2200" dirty="0">
                <a:latin typeface="Arial" charset="0"/>
                <a:cs typeface="Arial" charset="0"/>
              </a:rPr>
              <a:t> To develop ASF transmission model among farms in </a:t>
            </a:r>
            <a:r>
              <a:rPr lang="en-US" altLang="ko-KR" sz="2200" dirty="0" smtClean="0">
                <a:latin typeface="Arial" charset="0"/>
                <a:cs typeface="Arial" charset="0"/>
              </a:rPr>
              <a:t>Vietnam.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29" y="1237210"/>
            <a:ext cx="2997394" cy="224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307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08" y="4062549"/>
            <a:ext cx="7584250" cy="96665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very much!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67" y="1332411"/>
            <a:ext cx="1904132" cy="25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7621" y="1690689"/>
            <a:ext cx="8127729" cy="3907415"/>
            <a:chOff x="2338251" y="1456061"/>
            <a:chExt cx="5368834" cy="3907415"/>
          </a:xfrm>
        </p:grpSpPr>
        <p:grpSp>
          <p:nvGrpSpPr>
            <p:cNvPr id="8" name="Group 7"/>
            <p:cNvGrpSpPr/>
            <p:nvPr/>
          </p:nvGrpSpPr>
          <p:grpSpPr>
            <a:xfrm>
              <a:off x="2475883" y="1456061"/>
              <a:ext cx="5231202" cy="3907415"/>
              <a:chOff x="2475883" y="1456061"/>
              <a:chExt cx="5231202" cy="3907415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2618142" y="1610175"/>
                <a:ext cx="5088943" cy="1066952"/>
              </a:xfrm>
              <a:custGeom>
                <a:avLst/>
                <a:gdLst>
                  <a:gd name="connsiteX0" fmla="*/ 0 w 3414247"/>
                  <a:gd name="connsiteY0" fmla="*/ 0 h 1066952"/>
                  <a:gd name="connsiteX1" fmla="*/ 3414247 w 3414247"/>
                  <a:gd name="connsiteY1" fmla="*/ 0 h 1066952"/>
                  <a:gd name="connsiteX2" fmla="*/ 3414247 w 3414247"/>
                  <a:gd name="connsiteY2" fmla="*/ 1066952 h 1066952"/>
                  <a:gd name="connsiteX3" fmla="*/ 0 w 3414247"/>
                  <a:gd name="connsiteY3" fmla="*/ 1066952 h 1066952"/>
                  <a:gd name="connsiteX4" fmla="*/ 0 w 3414247"/>
                  <a:gd name="connsiteY4" fmla="*/ 0 h 106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4247" h="1066952">
                    <a:moveTo>
                      <a:pt x="0" y="0"/>
                    </a:moveTo>
                    <a:lnTo>
                      <a:pt x="3414247" y="0"/>
                    </a:lnTo>
                    <a:lnTo>
                      <a:pt x="3414247" y="1066952"/>
                    </a:lnTo>
                    <a:lnTo>
                      <a:pt x="0" y="106695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722682" tIns="83820" rIns="83820" bIns="83820" numCol="1" spcCol="1270" anchor="ctr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altLang="en-US" sz="22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AFS current situation</a:t>
                </a:r>
                <a:endParaRPr lang="en-US" sz="2200" kern="12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75884" y="1456061"/>
                <a:ext cx="608338" cy="1008898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 10"/>
              <p:cNvSpPr/>
              <p:nvPr/>
            </p:nvSpPr>
            <p:spPr>
              <a:xfrm>
                <a:off x="2618143" y="2953350"/>
                <a:ext cx="5088942" cy="1066952"/>
              </a:xfrm>
              <a:custGeom>
                <a:avLst/>
                <a:gdLst>
                  <a:gd name="connsiteX0" fmla="*/ 0 w 3414247"/>
                  <a:gd name="connsiteY0" fmla="*/ 0 h 1066952"/>
                  <a:gd name="connsiteX1" fmla="*/ 3414247 w 3414247"/>
                  <a:gd name="connsiteY1" fmla="*/ 0 h 1066952"/>
                  <a:gd name="connsiteX2" fmla="*/ 3414247 w 3414247"/>
                  <a:gd name="connsiteY2" fmla="*/ 1066952 h 1066952"/>
                  <a:gd name="connsiteX3" fmla="*/ 0 w 3414247"/>
                  <a:gd name="connsiteY3" fmla="*/ 1066952 h 1066952"/>
                  <a:gd name="connsiteX4" fmla="*/ 0 w 3414247"/>
                  <a:gd name="connsiteY4" fmla="*/ 0 h 106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4247" h="1066952">
                    <a:moveTo>
                      <a:pt x="0" y="0"/>
                    </a:moveTo>
                    <a:lnTo>
                      <a:pt x="3414247" y="0"/>
                    </a:lnTo>
                    <a:lnTo>
                      <a:pt x="3414247" y="1066952"/>
                    </a:lnTo>
                    <a:lnTo>
                      <a:pt x="0" y="106695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2682" tIns="83820" rIns="83820" bIns="83820" numCol="1" spcCol="1270" anchor="ctr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altLang="en-US" sz="22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AFS vaccination and control strategies </a:t>
                </a:r>
                <a:endParaRPr lang="en-US" sz="2200" kern="12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75883" y="2799234"/>
                <a:ext cx="608338" cy="1008899"/>
              </a:xfrm>
              <a:prstGeom prst="rect">
                <a:avLst/>
              </a:pr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50000" r="-50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 12"/>
              <p:cNvSpPr/>
              <p:nvPr/>
            </p:nvSpPr>
            <p:spPr>
              <a:xfrm>
                <a:off x="2618143" y="4296524"/>
                <a:ext cx="5088942" cy="1066952"/>
              </a:xfrm>
              <a:custGeom>
                <a:avLst/>
                <a:gdLst>
                  <a:gd name="connsiteX0" fmla="*/ 0 w 3414247"/>
                  <a:gd name="connsiteY0" fmla="*/ 0 h 1066952"/>
                  <a:gd name="connsiteX1" fmla="*/ 3414247 w 3414247"/>
                  <a:gd name="connsiteY1" fmla="*/ 0 h 1066952"/>
                  <a:gd name="connsiteX2" fmla="*/ 3414247 w 3414247"/>
                  <a:gd name="connsiteY2" fmla="*/ 1066952 h 1066952"/>
                  <a:gd name="connsiteX3" fmla="*/ 0 w 3414247"/>
                  <a:gd name="connsiteY3" fmla="*/ 1066952 h 1066952"/>
                  <a:gd name="connsiteX4" fmla="*/ 0 w 3414247"/>
                  <a:gd name="connsiteY4" fmla="*/ 0 h 106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4247" h="1066952">
                    <a:moveTo>
                      <a:pt x="0" y="0"/>
                    </a:moveTo>
                    <a:lnTo>
                      <a:pt x="3414247" y="0"/>
                    </a:lnTo>
                    <a:lnTo>
                      <a:pt x="3414247" y="1066952"/>
                    </a:lnTo>
                    <a:lnTo>
                      <a:pt x="0" y="106695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2682" tIns="83820" rIns="83820" bIns="83820" numCol="1" spcCol="1270" anchor="ctr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altLang="en-US" sz="22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NIVR Vietnam &amp; RDA Korea (NIAS) collaboration</a:t>
                </a:r>
                <a:endParaRPr lang="en-US" sz="2200" kern="12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75884" y="4142409"/>
                <a:ext cx="608338" cy="886791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25000" r="-125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51" y="1481683"/>
              <a:ext cx="856569" cy="856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4084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62" y="244212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 CURRENT SITUATION IN VIETNAM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15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493420"/>
            <a:ext cx="7745329" cy="760614"/>
          </a:xfrm>
        </p:spPr>
        <p:txBody>
          <a:bodyPr>
            <a:normAutofit/>
          </a:bodyPr>
          <a:lstStyle/>
          <a:p>
            <a:r>
              <a:rPr kumimoji="1" lang="en-US" altLang="ja-JP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have observed in Viet </a:t>
            </a:r>
            <a:r>
              <a:rPr kumimoji="1" lang="en-US" altLang="ja-JP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kumimoji="1" lang="ja-JP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1696454"/>
            <a:ext cx="7886700" cy="4165934"/>
          </a:xfrm>
        </p:spPr>
        <p:txBody>
          <a:bodyPr>
            <a:normAutofit/>
          </a:bodyPr>
          <a:lstStyle/>
          <a:p>
            <a:pPr marL="385763" indent="-385763" algn="just">
              <a:buFont typeface="+mj-lt"/>
              <a:buAutoNum type="arabicPeriod"/>
            </a:pPr>
            <a:r>
              <a:rPr kumimoji="1"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ASF </a:t>
            </a:r>
            <a:r>
              <a:rPr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was first detected in</a:t>
            </a:r>
            <a:r>
              <a:rPr kumimoji="1"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Vietnam </a:t>
            </a:r>
            <a:r>
              <a:rPr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kumimoji="1"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 algn="just"/>
            <a:r>
              <a:rPr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location and speed of introduction as HP-PRRS in 2007</a:t>
            </a:r>
          </a:p>
          <a:p>
            <a:pPr lvl="1" algn="just"/>
            <a:endParaRPr lang="en-US" altLang="ja-JP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buFont typeface="+mj-lt"/>
              <a:buAutoNum type="arabicPeriod"/>
            </a:pPr>
            <a:r>
              <a:rPr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Quick spread to 23 provinces in 2 months and whole country in 5 months</a:t>
            </a:r>
          </a:p>
          <a:p>
            <a:pPr lvl="1" algn="just"/>
            <a:r>
              <a:rPr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speed of spread as HP-PRRS in 2007</a:t>
            </a:r>
          </a:p>
          <a:p>
            <a:pPr lvl="1" algn="just"/>
            <a:r>
              <a:rPr kumimoji="1"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20% (6m heads) of total pig population were culled</a:t>
            </a:r>
            <a:r>
              <a:rPr kumimoji="1"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just">
              <a:buNone/>
            </a:pPr>
            <a:endParaRPr lang="en-US" altLang="ja-JP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en-US" altLang="ja-JP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altLang="ja-JP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09" y="66039"/>
            <a:ext cx="7886700" cy="613954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COMPARISION THE SITUATION OF AFS </a:t>
            </a:r>
            <a:r>
              <a:rPr lang="vi-VN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20 -</a:t>
            </a:r>
            <a:r>
              <a:rPr lang="vi-VN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sz="2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00729"/>
              </p:ext>
            </p:extLst>
          </p:nvPr>
        </p:nvGraphicFramePr>
        <p:xfrm>
          <a:off x="177501" y="702700"/>
          <a:ext cx="8613802" cy="3291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427848">
                  <a:extLst>
                    <a:ext uri="{9D8B030D-6E8A-4147-A177-3AD203B41FA5}">
                      <a16:colId xmlns:a16="http://schemas.microsoft.com/office/drawing/2014/main" val="2015430268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3401326337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1771011060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3678294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Criteria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(Jan-</a:t>
                      </a:r>
                      <a:r>
                        <a:rPr lang="en-US" sz="2000" baseline="0" dirty="0" smtClean="0">
                          <a:effectLst/>
                        </a:rPr>
                        <a:t> Sep)</a:t>
                      </a:r>
                      <a:endParaRPr lang="en-US" sz="2000" b="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(Jan-</a:t>
                      </a:r>
                      <a:r>
                        <a:rPr lang="en-US" sz="2000" baseline="0" dirty="0" smtClean="0">
                          <a:effectLst/>
                        </a:rPr>
                        <a:t> Sep)</a:t>
                      </a:r>
                      <a:endParaRPr lang="en-US" sz="2000" b="0" i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(Jan-</a:t>
                      </a:r>
                      <a:r>
                        <a:rPr lang="en-US" sz="2000" baseline="0" dirty="0" smtClean="0">
                          <a:effectLst/>
                        </a:rPr>
                        <a:t> Sep)</a:t>
                      </a:r>
                      <a:endParaRPr lang="en-US" sz="2000" b="0" i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43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of pig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16,521,068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~26,670,000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18,455,640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(estimated)</a:t>
                      </a:r>
                      <a:endParaRPr lang="en-US" sz="200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Number of</a:t>
                      </a:r>
                      <a:r>
                        <a:rPr lang="en-US" sz="2000" baseline="0" dirty="0" smtClean="0">
                          <a:effectLst/>
                        </a:rPr>
                        <a:t> disease district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280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29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Number</a:t>
                      </a:r>
                      <a:r>
                        <a:rPr lang="en-US" sz="2000" baseline="0" dirty="0" smtClean="0">
                          <a:effectLst/>
                        </a:rPr>
                        <a:t> of disease province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65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Number of</a:t>
                      </a:r>
                      <a:r>
                        <a:rPr lang="en-US" sz="2000" baseline="0" dirty="0" smtClean="0">
                          <a:effectLst/>
                        </a:rPr>
                        <a:t> dead&amp; culling pig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43,150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93,261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46,329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89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Rate</a:t>
                      </a:r>
                      <a:r>
                        <a:rPr lang="en-US" sz="2000" baseline="0" dirty="0" smtClean="0">
                          <a:effectLst/>
                        </a:rPr>
                        <a:t> (dead &amp; culling/Total)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0.26%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0.35%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0.25%</a:t>
                      </a:r>
                    </a:p>
                    <a:p>
                      <a:pPr algn="ctr"/>
                      <a:r>
                        <a:rPr lang="en-US" sz="2000" dirty="0" smtClean="0"/>
                        <a:t>(estimated)</a:t>
                      </a:r>
                      <a:endParaRPr lang="en-US" sz="200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47962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7501" y="4526079"/>
            <a:ext cx="8875059" cy="1816506"/>
            <a:chOff x="0" y="4276165"/>
            <a:chExt cx="13714717" cy="215152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72" b="5965"/>
            <a:stretch>
              <a:fillRect/>
            </a:stretch>
          </p:blipFill>
          <p:spPr bwMode="auto">
            <a:xfrm>
              <a:off x="0" y="4572000"/>
              <a:ext cx="90233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3B5C0F-52BF-438B-B7E9-F736EC5B340C}"/>
                </a:ext>
              </a:extLst>
            </p:cNvPr>
            <p:cNvPicPr/>
            <p:nvPr/>
          </p:nvPicPr>
          <p:blipFill rotWithShape="1">
            <a:blip r:embed="rId3"/>
            <a:srcRect l="5403"/>
            <a:stretch/>
          </p:blipFill>
          <p:spPr>
            <a:xfrm>
              <a:off x="8686799" y="4276165"/>
              <a:ext cx="5027918" cy="215152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02F8682-A5D4-473E-9AF5-51854AD00E5C}"/>
              </a:ext>
            </a:extLst>
          </p:cNvPr>
          <p:cNvSpPr/>
          <p:nvPr/>
        </p:nvSpPr>
        <p:spPr>
          <a:xfrm>
            <a:off x="1477720" y="6342585"/>
            <a:ext cx="6451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of the evolution of AFS endemic 2021-2022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13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FBC5-6583-7543-B221-BB1C92223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663" y="344900"/>
            <a:ext cx="6244046" cy="685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characterization of ASF viruses circulating in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  <a:endParaRPr lang="en-US" sz="2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55AED6-E8BC-3545-B233-209EDCACBA10}"/>
              </a:ext>
            </a:extLst>
          </p:cNvPr>
          <p:cNvSpPr txBox="1"/>
          <p:nvPr/>
        </p:nvSpPr>
        <p:spPr>
          <a:xfrm>
            <a:off x="2162857" y="6173646"/>
            <a:ext cx="58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2. Phylogenetic tree based 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P72 gene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ASF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72" y="1303966"/>
            <a:ext cx="3337406" cy="49284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7380" y="1657556"/>
            <a:ext cx="4097792" cy="4525334"/>
            <a:chOff x="509452" y="1707126"/>
            <a:chExt cx="4097792" cy="452533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3DF8320-FAAC-244D-A687-DBAEA2652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452" y="1707126"/>
              <a:ext cx="4097792" cy="4122174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2675090" y="5536559"/>
              <a:ext cx="1620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Source: VNUA Dr Nga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27165" y="5863128"/>
              <a:ext cx="1959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</a:t>
              </a:r>
              <a:r>
                <a:rPr lang="en-US" sz="1400" i="1" dirty="0" smtClean="0"/>
                <a:t>(a) 2019</a:t>
              </a:r>
              <a:endParaRPr lang="en-US" sz="1400" i="1" dirty="0"/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ACC620B-9FC4-2144-8250-EBC47C1382F8}"/>
              </a:ext>
            </a:extLst>
          </p:cNvPr>
          <p:cNvSpPr/>
          <p:nvPr/>
        </p:nvSpPr>
        <p:spPr>
          <a:xfrm>
            <a:off x="103528" y="1623728"/>
            <a:ext cx="2847703" cy="170479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 ASFV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Genotype 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aa) with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ASFV strains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5400" y="5813558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1400" i="1" dirty="0" smtClean="0"/>
              <a:t>(b) 2020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8249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15" y="1315479"/>
            <a:ext cx="7150417" cy="46379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33FFBC5-6583-7543-B221-BB1C92223898}"/>
              </a:ext>
            </a:extLst>
          </p:cNvPr>
          <p:cNvSpPr txBox="1">
            <a:spLocks/>
          </p:cNvSpPr>
          <p:nvPr/>
        </p:nvSpPr>
        <p:spPr>
          <a:xfrm>
            <a:off x="1089115" y="344900"/>
            <a:ext cx="7258051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characterization of ASF viruses circulating in Vietnam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ACC620B-9FC4-2144-8250-EBC47C1382F8}"/>
              </a:ext>
            </a:extLst>
          </p:cNvPr>
          <p:cNvSpPr/>
          <p:nvPr/>
        </p:nvSpPr>
        <p:spPr>
          <a:xfrm>
            <a:off x="3618411" y="4078514"/>
            <a:ext cx="5172891" cy="1984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Sequences </a:t>
            </a:r>
            <a:r>
              <a:rPr lang="en-US" sz="2000" dirty="0">
                <a:solidFill>
                  <a:schemeClr val="tx1"/>
                </a:solidFill>
              </a:rPr>
              <a:t>between I73R and I329L showed 3 different variants of ASFV: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IGR I (1/122 strain),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IGR II (117/122 strains)- the most prevalent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IGR III (4/122 strains)- the </a:t>
            </a:r>
            <a:r>
              <a:rPr lang="en-US" sz="2000" dirty="0" err="1">
                <a:solidFill>
                  <a:schemeClr val="tx1"/>
                </a:solidFill>
              </a:rPr>
              <a:t>frst</a:t>
            </a:r>
            <a:r>
              <a:rPr lang="en-US" sz="2000" dirty="0">
                <a:solidFill>
                  <a:schemeClr val="tx1"/>
                </a:solidFill>
              </a:rPr>
              <a:t> time the presence of IGR III variants in Vietnam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12"/>
          <p:cNvSpPr txBox="1"/>
          <p:nvPr/>
        </p:nvSpPr>
        <p:spPr>
          <a:xfrm>
            <a:off x="610183" y="6336075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kumimoji="1"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 </a:t>
            </a:r>
            <a:r>
              <a:rPr kumimoji="1"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10.1007/s00705-022-05363-4</a:t>
            </a:r>
            <a:endParaRPr kumimoji="1"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94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62" y="244212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 VACCINATION AND CONTROL STRATEGIES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23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679268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212" y="1136469"/>
            <a:ext cx="7977131" cy="4132218"/>
          </a:xfrm>
        </p:spPr>
        <p:txBody>
          <a:bodyPr>
            <a:noAutofit/>
          </a:bodyPr>
          <a:lstStyle/>
          <a:p>
            <a:pPr marL="11135" algn="just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chemeClr val="tx2"/>
              </a:buClr>
              <a:buSzPct val="100000"/>
              <a:tabLst>
                <a:tab pos="290884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Vietnam,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03 companies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sufficient resources and experience in research and production of African swine fever vaccines, including: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02" indent="-342867" algn="just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vi-VN" sz="2200" dirty="0">
                <a:cs typeface="Arial" panose="020B0604020202020204" pitchFamily="34" charset="0"/>
              </a:rPr>
              <a:t>National Veterinary Joint Stock Company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(NAVETCO)</a:t>
            </a:r>
          </a:p>
          <a:p>
            <a:pPr marL="354002" indent="-342867" algn="just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AVAC Vietnam Company Limited</a:t>
            </a:r>
          </a:p>
          <a:p>
            <a:pPr marL="354002" indent="-342867" algn="just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chemeClr val="tx2"/>
              </a:buClr>
              <a:buSzPct val="100000"/>
              <a:buFont typeface="Wingdings" charset="2"/>
              <a:buChar char="²"/>
              <a:tabLst>
                <a:tab pos="290884" algn="l"/>
              </a:tabLst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Dabaco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Group Joint stock Company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4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49C6273058F4D94DF0ABA7DF59315" ma:contentTypeVersion="16" ma:contentTypeDescription="Create a new document." ma:contentTypeScope="" ma:versionID="f09cc8db0536a0c197d2b858bf682d67">
  <xsd:schema xmlns:xsd="http://www.w3.org/2001/XMLSchema" xmlns:xs="http://www.w3.org/2001/XMLSchema" xmlns:p="http://schemas.microsoft.com/office/2006/metadata/properties" xmlns:ns2="e357bd84-b6d4-42ee-b8e4-ba03c7c10af9" xmlns:ns3="fd300111-1b6d-4ede-b74f-05b2b922cc1a" targetNamespace="http://schemas.microsoft.com/office/2006/metadata/properties" ma:root="true" ma:fieldsID="1256129b3e863ba3db17be6029ed7baf" ns2:_="" ns3:_="">
    <xsd:import namespace="e357bd84-b6d4-42ee-b8e4-ba03c7c10af9"/>
    <xsd:import namespace="fd300111-1b6d-4ede-b74f-05b2b922cc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ralPresent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7bd84-b6d4-42ee-b8e4-ba03c7c10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alPresentation" ma:index="14" nillable="true" ma:displayName="Oral Presentation" ma:default="1" ma:format="Dropdown" ma:internalName="OralPresentation">
      <xsd:simpleType>
        <xsd:restriction base="dms:Boolea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bd5f298-1e24-4768-94fc-a8b9045ba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0111-1b6d-4ede-b74f-05b2b922c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d5f5a1-dd62-47c3-95ef-ac155c8a0ca6}" ma:internalName="TaxCatchAll" ma:showField="CatchAllData" ma:web="fd300111-1b6d-4ede-b74f-05b2b922cc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00111-1b6d-4ede-b74f-05b2b922cc1a" xsi:nil="true"/>
    <lcf76f155ced4ddcb4097134ff3c332f xmlns="e357bd84-b6d4-42ee-b8e4-ba03c7c10af9">
      <Terms xmlns="http://schemas.microsoft.com/office/infopath/2007/PartnerControls"/>
    </lcf76f155ced4ddcb4097134ff3c332f>
    <OralPresentation xmlns="e357bd84-b6d4-42ee-b8e4-ba03c7c10af9">true</OralPresentation>
  </documentManagement>
</p:properties>
</file>

<file path=customXml/itemProps1.xml><?xml version="1.0" encoding="utf-8"?>
<ds:datastoreItem xmlns:ds="http://schemas.openxmlformats.org/officeDocument/2006/customXml" ds:itemID="{FBFB14AE-393F-4893-945A-58A11C76095B}"/>
</file>

<file path=customXml/itemProps2.xml><?xml version="1.0" encoding="utf-8"?>
<ds:datastoreItem xmlns:ds="http://schemas.openxmlformats.org/officeDocument/2006/customXml" ds:itemID="{8FC7A924-C845-432E-9F36-F45A2BE75F1D}"/>
</file>

<file path=customXml/itemProps3.xml><?xml version="1.0" encoding="utf-8"?>
<ds:datastoreItem xmlns:ds="http://schemas.openxmlformats.org/officeDocument/2006/customXml" ds:itemID="{6908800B-5566-4558-A064-7544FC223D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2674</TotalTime>
  <Words>934</Words>
  <Application>Microsoft Office PowerPoint</Application>
  <PresentationFormat>On-screen Show (4:3)</PresentationFormat>
  <Paragraphs>131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맑은 고딕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Theme</vt:lpstr>
      <vt:lpstr>  CURRENT SITUATION AND CONTROL</vt:lpstr>
      <vt:lpstr>OUTLINES</vt:lpstr>
      <vt:lpstr>AFS CURRENT SITUATION IN VIETNAM</vt:lpstr>
      <vt:lpstr>What we have observed in Viet Nam</vt:lpstr>
      <vt:lpstr>COMPARISION THE SITUATION OF AFS 2020 - 2022</vt:lpstr>
      <vt:lpstr>Genetic characterization of ASF viruses circulating in Vietnam</vt:lpstr>
      <vt:lpstr>PowerPoint Presentation</vt:lpstr>
      <vt:lpstr>AFS VACCINATION AND CONTROL STRATEGIES</vt:lpstr>
      <vt:lpstr>Vaccination</vt:lpstr>
      <vt:lpstr>Vaccination (cont.)</vt:lpstr>
      <vt:lpstr>Vaccination (cont.)</vt:lpstr>
      <vt:lpstr>Control strategies</vt:lpstr>
      <vt:lpstr>Control strategies (cont.)</vt:lpstr>
      <vt:lpstr>NIVR VIETNAM &amp; RDA KOREA (NIAS) COLLABORATION</vt:lpstr>
      <vt:lpstr>         Project: Gene expression profiling analysis of AFS virus after experiment infection in pigs in Vietnam  </vt:lpstr>
      <vt:lpstr>         Project: Analysis and monitoring of clinical and epidemiological features of African Swine fever  </vt:lpstr>
      <vt:lpstr>         Project: Analysis and monitoring of clinical and epidemiological features of African Swine fever (2020-2021 cont.)  </vt:lpstr>
      <vt:lpstr>         Project: Analysis and monitoring of clinical and epidemiological features of African Swine fever  </vt:lpstr>
      <vt:lpstr>Thank you very much!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Ngoc Bui</dc:creator>
  <cp:lastModifiedBy>DAO DUY TUNG</cp:lastModifiedBy>
  <cp:revision>112</cp:revision>
  <dcterms:created xsi:type="dcterms:W3CDTF">2020-02-18T03:29:38Z</dcterms:created>
  <dcterms:modified xsi:type="dcterms:W3CDTF">2023-02-01T02:26:09Z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0x01010077E49C6273058F4D94DF0ABA7DF59315</vt:lpwstr>
  </property>
</Properties>
</file>